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2" r:id="rId6"/>
    <p:sldId id="271" r:id="rId7"/>
    <p:sldId id="261" r:id="rId8"/>
    <p:sldId id="258" r:id="rId9"/>
    <p:sldId id="269" r:id="rId10"/>
    <p:sldId id="264" r:id="rId11"/>
    <p:sldId id="265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712" autoAdjust="0"/>
  </p:normalViewPr>
  <p:slideViewPr>
    <p:cSldViewPr snapToGrid="0">
      <p:cViewPr varScale="1">
        <p:scale>
          <a:sx n="81" d="100"/>
          <a:sy n="81" d="100"/>
        </p:scale>
        <p:origin x="12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B882C-FECD-4F9B-8E0E-1BFA71A114C3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E2209-50D3-475E-99D1-810681024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64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IRS SPEC guidance varies from the</a:t>
            </a:r>
            <a:r>
              <a:rPr lang="en-US" baseline="0" dirty="0" smtClean="0"/>
              <a:t> tradition practice to “Key What You See”.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E2209-50D3-475E-99D1-8106810247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19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08B660-481A-4AB6-B859-60257C9C8A34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734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720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22363"/>
            <a:ext cx="7162800" cy="2387600"/>
          </a:xfrm>
        </p:spPr>
        <p:txBody>
          <a:bodyPr anchor="ctr" anchorCtr="0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71628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445" y="5958119"/>
            <a:ext cx="4612756" cy="40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9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7E0177D-4E95-4D8C-87DB-B6685EAB78D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26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84" y="2133600"/>
            <a:ext cx="36576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133600"/>
            <a:ext cx="36576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E0177D-4E95-4D8C-87DB-B6685EA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86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79" y="2147888"/>
            <a:ext cx="3657600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579" y="2971801"/>
            <a:ext cx="3657600" cy="300758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47888"/>
            <a:ext cx="3657600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971800"/>
            <a:ext cx="3657600" cy="300758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E0177D-4E95-4D8C-87DB-B6685EAB78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38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E0177D-4E95-4D8C-87DB-B6685EAB78D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54505" y="4114802"/>
            <a:ext cx="75438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54505" y="2141538"/>
            <a:ext cx="7543800" cy="187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38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E0177D-4E95-4D8C-87DB-B6685EAB78D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50495" y="4124158"/>
            <a:ext cx="7543800" cy="187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950495" y="2141663"/>
            <a:ext cx="75438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0623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E0177D-4E95-4D8C-87DB-B6685EA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E0177D-4E95-4D8C-87DB-B6685EA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7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  <a:solidFill>
            <a:srgbClr val="67202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4504" y="21336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494351" y="6213229"/>
            <a:ext cx="3451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28651" y="6213229"/>
            <a:ext cx="6356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7E0177D-4E95-4D8C-87DB-B6685EAB78D9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916" y="6274283"/>
            <a:ext cx="2732435" cy="24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68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hdr="0" dt="0"/>
  <p:txStyles>
    <p:titleStyle>
      <a:lvl1pPr marL="41672" indent="0"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58366" indent="-258366" algn="l" defTabSz="685800" rtl="0" eaLnBrk="1" latinLnBrk="0" hangingPunct="1">
        <a:lnSpc>
          <a:spcPct val="100000"/>
        </a:lnSpc>
        <a:spcBef>
          <a:spcPts val="750"/>
        </a:spcBef>
        <a:buClr>
          <a:srgbClr val="67202F"/>
        </a:buClr>
        <a:buSzPct val="90000"/>
        <a:buFont typeface="Calibri" panose="020F0502020204030204" pitchFamily="34" charset="0"/>
        <a:buChar char="●"/>
        <a:defRPr sz="30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44129" indent="-216694" algn="l" defTabSz="685800" rtl="0" eaLnBrk="1" latinLnBrk="0" hangingPunct="1">
        <a:lnSpc>
          <a:spcPct val="100000"/>
        </a:lnSpc>
        <a:spcBef>
          <a:spcPts val="375"/>
        </a:spcBef>
        <a:buClr>
          <a:schemeClr val="accent6">
            <a:lumMod val="50000"/>
          </a:schemeClr>
        </a:buClr>
        <a:buFont typeface="Calibri" panose="020F0502020204030204" pitchFamily="34" charset="0"/>
        <a:buChar char="−"/>
        <a:defRPr sz="27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87029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accent5">
            <a:lumMod val="50000"/>
          </a:schemeClr>
        </a:buClr>
        <a:buSzPct val="120000"/>
        <a:buFont typeface="Calibri" panose="020F0502020204030204" pitchFamily="34" charset="0"/>
        <a:buChar char="▪"/>
        <a:defRPr sz="24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21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21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44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 1099-MISC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Publication 4012 D-30 and D-31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2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TaxSlayer Input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E0177D-4E95-4D8C-87DB-B6685EAB78D9}" type="slidenum">
              <a:rPr lang="en-US" smtClean="0"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Load Form 1099-MISC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-OR-</a:t>
            </a:r>
          </a:p>
          <a:p>
            <a:endParaRPr lang="en-US" dirty="0"/>
          </a:p>
          <a:p>
            <a:r>
              <a:rPr lang="en-US" dirty="0" smtClean="0"/>
              <a:t>TaxSlayer &gt; Enter Myself </a:t>
            </a:r>
            <a:br>
              <a:rPr lang="en-US" dirty="0" smtClean="0"/>
            </a:br>
            <a:r>
              <a:rPr lang="en-US" dirty="0" smtClean="0"/>
              <a:t>			&gt; Income &gt; Form 1099-MISC 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0121" y="2513841"/>
            <a:ext cx="3086531" cy="102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82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TaxSlayer Form 1099-MISC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E0177D-4E95-4D8C-87DB-B6685EAB78D9}" type="slidenum">
              <a:rPr lang="en-US" smtClean="0"/>
              <a:t>11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5362" y="2008859"/>
            <a:ext cx="7266250" cy="38862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781929" y="5895059"/>
            <a:ext cx="2327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Continued ….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4441371" y="2351313"/>
            <a:ext cx="3681351" cy="584775"/>
          </a:xfrm>
          <a:prstGeom prst="rect">
            <a:avLst/>
          </a:prstGeom>
          <a:noFill/>
          <a:ln w="254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See Pub 4012 D-30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9994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TaxSlayer Form </a:t>
            </a:r>
            <a:r>
              <a:rPr lang="en-US" dirty="0" smtClean="0"/>
              <a:t>1099-MISC </a:t>
            </a:r>
            <a:br>
              <a:rPr lang="en-US" dirty="0" smtClean="0"/>
            </a:br>
            <a:r>
              <a:rPr lang="en-US" dirty="0" smtClean="0"/>
              <a:t>							(… Continued)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E0177D-4E95-4D8C-87DB-B6685EAB78D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4504" y="2146054"/>
            <a:ext cx="6162675" cy="4067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11" name="Rounded Rectangular Callout 10"/>
          <p:cNvSpPr/>
          <p:nvPr/>
        </p:nvSpPr>
        <p:spPr>
          <a:xfrm>
            <a:off x="3192483" y="2622468"/>
            <a:ext cx="2219910" cy="345471"/>
          </a:xfrm>
          <a:prstGeom prst="wedgeRoundRectCallout">
            <a:avLst>
              <a:gd name="adj1" fmla="val 82174"/>
              <a:gd name="adj2" fmla="val -692"/>
              <a:gd name="adj3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Schedule E Box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170550" y="3110911"/>
            <a:ext cx="2219912" cy="321189"/>
          </a:xfrm>
          <a:prstGeom prst="wedgeRoundRectCallout">
            <a:avLst>
              <a:gd name="adj1" fmla="val 83722"/>
              <a:gd name="adj2" fmla="val -21419"/>
              <a:gd name="adj3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Schedule E Box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7345680" y="4812136"/>
            <a:ext cx="1478477" cy="369846"/>
          </a:xfrm>
          <a:prstGeom prst="wedgeRoundRectCallout">
            <a:avLst>
              <a:gd name="adj1" fmla="val -64581"/>
              <a:gd name="adj2" fmla="val 4105"/>
              <a:gd name="adj3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Out of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cope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3301340" y="5117392"/>
            <a:ext cx="2111053" cy="342405"/>
          </a:xfrm>
          <a:prstGeom prst="wedgeRoundRectCallout">
            <a:avLst>
              <a:gd name="adj1" fmla="val 89642"/>
              <a:gd name="adj2" fmla="val 19902"/>
              <a:gd name="adj3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Schedule C Box 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3194463" y="3566275"/>
            <a:ext cx="2219911" cy="302099"/>
          </a:xfrm>
          <a:prstGeom prst="wedgeRoundRectCallout">
            <a:avLst>
              <a:gd name="adj1" fmla="val 81832"/>
              <a:gd name="adj2" fmla="val -32281"/>
              <a:gd name="adj3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F1040 Line 21 Box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7345680" y="4384089"/>
            <a:ext cx="1478477" cy="369846"/>
          </a:xfrm>
          <a:prstGeom prst="wedgeRoundRectCallout">
            <a:avLst>
              <a:gd name="adj1" fmla="val -67794"/>
              <a:gd name="adj2" fmla="val 10527"/>
              <a:gd name="adj3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Out of Scope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2256312" y="4478702"/>
            <a:ext cx="3443843" cy="361317"/>
          </a:xfrm>
          <a:prstGeom prst="wedgeRoundRectCallout">
            <a:avLst>
              <a:gd name="adj1" fmla="val 64083"/>
              <a:gd name="adj2" fmla="val -265032"/>
              <a:gd name="adj3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Medicaid Waiver Income -&gt;Box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ular Callout 25"/>
          <p:cNvSpPr/>
          <p:nvPr/>
        </p:nvSpPr>
        <p:spPr>
          <a:xfrm>
            <a:off x="7345680" y="5648927"/>
            <a:ext cx="1478477" cy="369846"/>
          </a:xfrm>
          <a:prstGeom prst="wedgeRoundRectCallout">
            <a:avLst>
              <a:gd name="adj1" fmla="val -64581"/>
              <a:gd name="adj2" fmla="val 4105"/>
              <a:gd name="adj3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Out of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cope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8764" y="5939232"/>
            <a:ext cx="4589451" cy="369332"/>
          </a:xfrm>
          <a:prstGeom prst="rect">
            <a:avLst/>
          </a:prstGeom>
          <a:solidFill>
            <a:schemeClr val="bg1">
              <a:alpha val="9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Remainder of Form 1099-MISC is Out of Scope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874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of TaxSlayer 1099-MISC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E0177D-4E95-4D8C-87DB-B6685EAB78D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Every Form 1099-MISC must be entered in the taxpayer’s return</a:t>
            </a:r>
          </a:p>
          <a:p>
            <a:r>
              <a:rPr lang="en-US" dirty="0" smtClean="0"/>
              <a:t>Probing interview is used to properly classify income on the Form 1099-MISC</a:t>
            </a:r>
          </a:p>
          <a:p>
            <a:r>
              <a:rPr lang="en-US" dirty="0" smtClean="0"/>
              <a:t>May have to report income on a different line than the paper Form 1099-MISC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6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Form 1099-MISC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C8F8BD-4DE1-439B-9115-C1D4DC590FC0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88067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3600" dirty="0" smtClean="0"/>
              <a:t>Comments?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			</a:t>
            </a:r>
            <a:r>
              <a:rPr lang="en-US" altLang="en-US" sz="3600" dirty="0" smtClean="0"/>
              <a:t>Questions?</a:t>
            </a:r>
          </a:p>
        </p:txBody>
      </p:sp>
      <p:pic>
        <p:nvPicPr>
          <p:cNvPr id="88070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514600"/>
            <a:ext cx="16287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24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Include Every Form 1099-MISC in TaxSlayer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+mn-lt"/>
              </a:rPr>
              <a:t>Add </a:t>
            </a:r>
            <a:r>
              <a:rPr lang="en-US" dirty="0">
                <a:latin typeface="+mn-lt"/>
              </a:rPr>
              <a:t>a Form 1099-MISC in TaxSlayer for </a:t>
            </a:r>
            <a:r>
              <a:rPr lang="en-US" u="sng" dirty="0">
                <a:latin typeface="+mn-lt"/>
              </a:rPr>
              <a:t>each</a:t>
            </a:r>
            <a:r>
              <a:rPr lang="en-US" dirty="0">
                <a:latin typeface="+mn-lt"/>
              </a:rPr>
              <a:t> 1099-MISC form received by the </a:t>
            </a:r>
            <a:r>
              <a:rPr lang="en-US" dirty="0" smtClean="0">
                <a:latin typeface="+mn-lt"/>
              </a:rPr>
              <a:t>taxpayer</a:t>
            </a:r>
          </a:p>
          <a:p>
            <a:r>
              <a:rPr lang="en-US" dirty="0" smtClean="0">
                <a:latin typeface="+mn-lt"/>
              </a:rPr>
              <a:t>Enter </a:t>
            </a:r>
            <a:r>
              <a:rPr lang="en-US" dirty="0">
                <a:latin typeface="+mn-lt"/>
              </a:rPr>
              <a:t>the amount in the TaxSlayer line for each form that directs the income to the correct Schedule or </a:t>
            </a:r>
            <a:r>
              <a:rPr lang="en-US" dirty="0" smtClean="0">
                <a:latin typeface="+mn-lt"/>
              </a:rPr>
              <a:t>line </a:t>
            </a:r>
          </a:p>
          <a:p>
            <a:pPr lvl="1"/>
            <a:r>
              <a:rPr lang="en-US" i="1" dirty="0">
                <a:latin typeface="+mn-lt"/>
              </a:rPr>
              <a:t>even if </a:t>
            </a:r>
            <a:r>
              <a:rPr lang="en-US" i="1" dirty="0" smtClean="0">
                <a:latin typeface="+mn-lt"/>
              </a:rPr>
              <a:t>not </a:t>
            </a:r>
            <a:r>
              <a:rPr lang="en-US" i="1" dirty="0">
                <a:latin typeface="+mn-lt"/>
              </a:rPr>
              <a:t>the box on the paper Form 1099-MISC</a:t>
            </a:r>
            <a:endParaRPr lang="en-US" i="1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 May require to report income on a different line for TaxSlayer</a:t>
            </a:r>
            <a:endParaRPr lang="en-US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E0177D-4E95-4D8C-87DB-B6685EAB78D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00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Form 1099-MISC with Taxpayer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E0177D-4E95-4D8C-87DB-B6685EAB78D9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With probing questions determine the source of the income</a:t>
            </a:r>
          </a:p>
          <a:p>
            <a:pPr lvl="1"/>
            <a:r>
              <a:rPr lang="en-US" dirty="0" smtClean="0"/>
              <a:t>Royalties, e.g. oil, gas, writers, singers, etc.</a:t>
            </a:r>
          </a:p>
          <a:p>
            <a:pPr lvl="1"/>
            <a:r>
              <a:rPr lang="en-US" dirty="0" smtClean="0"/>
              <a:t>Non-Employee Compensation</a:t>
            </a:r>
          </a:p>
          <a:p>
            <a:pPr lvl="1"/>
            <a:r>
              <a:rPr lang="en-US" dirty="0" smtClean="0"/>
              <a:t>Other Income, e.g. jury duty, poll worker, medical study, prizes, gambling, etc.</a:t>
            </a:r>
          </a:p>
          <a:p>
            <a:pPr lvl="1"/>
            <a:r>
              <a:rPr lang="en-US" dirty="0" smtClean="0"/>
              <a:t>Medicaid Waiver Income (Box 6)</a:t>
            </a:r>
          </a:p>
        </p:txBody>
      </p:sp>
    </p:spTree>
    <p:extLst>
      <p:ext uri="{BB962C8B-B14F-4D97-AF65-F5344CB8AC3E}">
        <p14:creationId xmlns:p14="http://schemas.microsoft.com/office/powerpoint/2010/main" val="11216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2 – Royalty Examples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E0177D-4E95-4D8C-87DB-B6685EAB78D9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002830938"/>
              </p:ext>
            </p:extLst>
          </p:nvPr>
        </p:nvGraphicFramePr>
        <p:xfrm>
          <a:off x="1012825" y="2369820"/>
          <a:ext cx="7426325" cy="3413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3075">
                  <a:extLst>
                    <a:ext uri="{9D8B030D-6E8A-4147-A177-3AD203B41FA5}">
                      <a16:colId xmlns:a16="http://schemas.microsoft.com/office/drawing/2014/main" val="1638417395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4170348653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394866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Examples of Income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Direct to: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0461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Royalties for oil and gas – enter as Royalties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Box 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Schedule 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4617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Royalties that are a result of self-employment, e.g., writers, singers, etc. – enter as Nonemployee compensation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Box 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Schedule C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7737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5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3 – Other Income Examples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E0177D-4E95-4D8C-87DB-B6685EAB78D9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448295844"/>
              </p:ext>
            </p:extLst>
          </p:nvPr>
        </p:nvGraphicFramePr>
        <p:xfrm>
          <a:off x="858837" y="2003268"/>
          <a:ext cx="7426325" cy="3315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3075">
                  <a:extLst>
                    <a:ext uri="{9D8B030D-6E8A-4147-A177-3AD203B41FA5}">
                      <a16:colId xmlns:a16="http://schemas.microsoft.com/office/drawing/2014/main" val="3825817456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4259757277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93616370"/>
                    </a:ext>
                  </a:extLst>
                </a:gridCol>
              </a:tblGrid>
              <a:tr h="414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Examples of Income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Direct to: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126453"/>
                  </a:ext>
                </a:extLst>
              </a:tr>
              <a:tr h="12434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Other Income that isn’t reported elsewhere such as prizes or awards – enter as Other income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Box 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Line 21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9231136"/>
                  </a:ext>
                </a:extLst>
              </a:tr>
              <a:tr h="1657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Other Income that is misreported self-employment income – enter as Nonemployee compensation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Box </a:t>
                      </a:r>
                      <a:r>
                        <a:rPr lang="en-US" sz="2400" dirty="0" smtClean="0">
                          <a:effectLst/>
                        </a:rPr>
                        <a:t>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Schedule C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5494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89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6 </a:t>
            </a:r>
            <a:r>
              <a:rPr lang="en-US" dirty="0"/>
              <a:t>– Medical and Health Care Payments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-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E0177D-4E95-4D8C-87DB-B6685EAB78D9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598661837"/>
              </p:ext>
            </p:extLst>
          </p:nvPr>
        </p:nvGraphicFramePr>
        <p:xfrm>
          <a:off x="858837" y="2032763"/>
          <a:ext cx="7426325" cy="1791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3075">
                  <a:extLst>
                    <a:ext uri="{9D8B030D-6E8A-4147-A177-3AD203B41FA5}">
                      <a16:colId xmlns:a16="http://schemas.microsoft.com/office/drawing/2014/main" val="3825817456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4259757277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93616370"/>
                    </a:ext>
                  </a:extLst>
                </a:gridCol>
              </a:tblGrid>
              <a:tr h="4479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Example </a:t>
                      </a:r>
                      <a:r>
                        <a:rPr lang="en-US" sz="2400" dirty="0">
                          <a:effectLst/>
                        </a:rPr>
                        <a:t>of Income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Direct to: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126453"/>
                  </a:ext>
                </a:extLst>
              </a:tr>
              <a:tr h="895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Medicaid Waiver Payment </a:t>
                      </a:r>
                      <a:r>
                        <a:rPr lang="en-US" sz="2400" dirty="0">
                          <a:effectLst/>
                        </a:rPr>
                        <a:t>– enter as Other </a:t>
                      </a:r>
                      <a:r>
                        <a:rPr lang="en-US" sz="2400" dirty="0" smtClean="0">
                          <a:effectLst/>
                        </a:rPr>
                        <a:t>income*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Box 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Line 21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9231136"/>
                  </a:ext>
                </a:extLst>
              </a:tr>
              <a:tr h="4479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Other Box 6 Income out of scope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938248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22554" y="4906296"/>
            <a:ext cx="7262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en-US" sz="2400" b="1" dirty="0" smtClean="0"/>
              <a:t>*	Also add offsetting entry on Line 21 to subtract income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4488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7 – Non-Employee Compensation Examples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E0177D-4E95-4D8C-87DB-B6685EAB78D9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472420987"/>
              </p:ext>
            </p:extLst>
          </p:nvPr>
        </p:nvGraphicFramePr>
        <p:xfrm>
          <a:off x="1012825" y="2430780"/>
          <a:ext cx="7426325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3075">
                  <a:extLst>
                    <a:ext uri="{9D8B030D-6E8A-4147-A177-3AD203B41FA5}">
                      <a16:colId xmlns:a16="http://schemas.microsoft.com/office/drawing/2014/main" val="1188063604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53940392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6993212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Examples of Income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Direct to: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259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Non-Employee Compensation that is not really a business such as an honorarium for a speech where there is no continuing relationship and no expectation of ever doing it again.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Box 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Line 21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25961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Non-Employee Compensation that is normally a business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Box 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Schedule C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5486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71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TaxSlayer Input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E0177D-4E95-4D8C-87DB-B6685EAB78D9}" type="slidenum">
              <a:rPr lang="en-US" smtClean="0"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Enter </a:t>
            </a:r>
            <a:r>
              <a:rPr lang="en-US" dirty="0"/>
              <a:t>the </a:t>
            </a:r>
            <a:r>
              <a:rPr lang="en-US" dirty="0" smtClean="0"/>
              <a:t>income amount into </a:t>
            </a:r>
            <a:r>
              <a:rPr lang="en-US" dirty="0"/>
              <a:t>the </a:t>
            </a:r>
            <a:r>
              <a:rPr lang="en-US" dirty="0" smtClean="0"/>
              <a:t>proper line </a:t>
            </a:r>
            <a:r>
              <a:rPr lang="en-US" dirty="0"/>
              <a:t>for each </a:t>
            </a:r>
            <a:r>
              <a:rPr lang="en-US" dirty="0" smtClean="0"/>
              <a:t>form</a:t>
            </a:r>
          </a:p>
          <a:p>
            <a:r>
              <a:rPr lang="en-US" dirty="0" smtClean="0"/>
              <a:t>Based upon the input, TaxSlayer directs </a:t>
            </a:r>
            <a:r>
              <a:rPr lang="en-US" dirty="0"/>
              <a:t>the income to the correct Schedule or </a:t>
            </a:r>
            <a:r>
              <a:rPr lang="en-US" dirty="0" smtClean="0"/>
              <a:t>1040 line</a:t>
            </a:r>
          </a:p>
          <a:p>
            <a:r>
              <a:rPr lang="en-US" dirty="0" smtClean="0"/>
              <a:t>The </a:t>
            </a:r>
            <a:r>
              <a:rPr lang="en-US" dirty="0"/>
              <a:t>box on the paper Form </a:t>
            </a:r>
            <a:r>
              <a:rPr lang="en-US" dirty="0" smtClean="0"/>
              <a:t>1099-MISC may be different than the TaxSlayer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14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 1099-MISC Scope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E0177D-4E95-4D8C-87DB-B6685EAB78D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Form 1099-MISC is in scope except for:</a:t>
            </a:r>
          </a:p>
          <a:p>
            <a:pPr lvl="1"/>
            <a:r>
              <a:rPr lang="en-US" dirty="0" smtClean="0"/>
              <a:t>Box 5 Fishing boat proceeds</a:t>
            </a:r>
          </a:p>
          <a:p>
            <a:pPr lvl="1"/>
            <a:r>
              <a:rPr lang="en-US" dirty="0" smtClean="0"/>
              <a:t>Box 6 Medical and Health Care Payments</a:t>
            </a:r>
          </a:p>
          <a:p>
            <a:pPr lvl="1"/>
            <a:r>
              <a:rPr lang="en-US" dirty="0" smtClean="0"/>
              <a:t>Boxes 8-15</a:t>
            </a:r>
          </a:p>
          <a:p>
            <a:pPr lvl="1"/>
            <a:r>
              <a:rPr lang="en-US" dirty="0" smtClean="0"/>
              <a:t>Box FATCA filing requirement</a:t>
            </a:r>
          </a:p>
          <a:p>
            <a:r>
              <a:rPr lang="en-US" dirty="0" smtClean="0"/>
              <a:t>See AARP Tax-Aide Scope Manual for further guidance limitations on Schedule E</a:t>
            </a:r>
          </a:p>
        </p:txBody>
      </p:sp>
    </p:spTree>
    <p:extLst>
      <p:ext uri="{BB962C8B-B14F-4D97-AF65-F5344CB8AC3E}">
        <p14:creationId xmlns:p14="http://schemas.microsoft.com/office/powerpoint/2010/main" val="105131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TTC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~NTTC 2016 Template.potx" id="{30F31F80-841A-4692-9C16-96298E5C3365}" vid="{A1287FF5-2D37-48D3-BB4A-79C7722276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~NTTC 2016 Template</Template>
  <TotalTime>0</TotalTime>
  <Words>590</Words>
  <Application>Microsoft Office PowerPoint</Application>
  <PresentationFormat>On-screen Show (4:3)</PresentationFormat>
  <Paragraphs>116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Verdana</vt:lpstr>
      <vt:lpstr>NTTC</vt:lpstr>
      <vt:lpstr>Form 1099-MISC</vt:lpstr>
      <vt:lpstr>Include Every Form 1099-MISC in TaxSlayer</vt:lpstr>
      <vt:lpstr>Review Form 1099-MISC with Taxpayer</vt:lpstr>
      <vt:lpstr>Box 2 – Royalty Examples</vt:lpstr>
      <vt:lpstr>Box 3 – Other Income Examples</vt:lpstr>
      <vt:lpstr>Box 6 – Medical and Health Care Payments Example</vt:lpstr>
      <vt:lpstr>Box 7 – Non-Employee Compensation Examples</vt:lpstr>
      <vt:lpstr>TaxSlayer Input</vt:lpstr>
      <vt:lpstr>Form 1099-MISC Scope</vt:lpstr>
      <vt:lpstr>TaxSlayer Input</vt:lpstr>
      <vt:lpstr>TaxSlayer Form 1099-MISC</vt:lpstr>
      <vt:lpstr>TaxSlayer Form 1099-MISC         (… Continued)</vt:lpstr>
      <vt:lpstr>Summary of TaxSlayer 1099-MISC</vt:lpstr>
      <vt:lpstr>Form 1099-MISC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2016-12-21T00:03:12Z</dcterms:created>
  <dcterms:modified xsi:type="dcterms:W3CDTF">2016-12-21T03:37:58Z</dcterms:modified>
</cp:coreProperties>
</file>